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6858000" cy="9144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72D91F9C-0D6D-4BE5-8E70-EDAF9C84AB90}" type="datetimeFigureOut">
              <a:rPr lang="es-MX" smtClean="0"/>
              <a:t>03/09/2020</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05CE4A55-39F9-4811-9293-65908F167AA9}" type="slidenum">
              <a:rPr lang="es-MX" smtClean="0"/>
              <a:t>‹Nº›</a:t>
            </a:fld>
            <a:endParaRPr lang="es-MX"/>
          </a:p>
        </p:txBody>
      </p:sp>
    </p:spTree>
    <p:extLst>
      <p:ext uri="{BB962C8B-B14F-4D97-AF65-F5344CB8AC3E}">
        <p14:creationId xmlns:p14="http://schemas.microsoft.com/office/powerpoint/2010/main" val="75016139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72D91F9C-0D6D-4BE5-8E70-EDAF9C84AB90}" type="datetimeFigureOut">
              <a:rPr lang="es-MX" smtClean="0"/>
              <a:t>03/09/2020</a:t>
            </a:fld>
            <a:endParaRPr lang="es-MX"/>
          </a:p>
        </p:txBody>
      </p:sp>
      <p:sp>
        <p:nvSpPr>
          <p:cNvPr id="5" name="Marcador de pie de página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05CE4A55-39F9-4811-9293-65908F167AA9}" type="slidenum">
              <a:rPr lang="es-MX" smtClean="0"/>
              <a:t>‹Nº›</a:t>
            </a:fld>
            <a:endParaRPr lang="es-MX"/>
          </a:p>
        </p:txBody>
      </p:sp>
    </p:spTree>
    <p:extLst>
      <p:ext uri="{BB962C8B-B14F-4D97-AF65-F5344CB8AC3E}">
        <p14:creationId xmlns:p14="http://schemas.microsoft.com/office/powerpoint/2010/main" val="1580668579"/>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s-MX"/>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r>
              <a:rPr lang="es-MX" sz="4800" b="1" smtClean="0">
                <a:solidFill>
                  <a:schemeClr val="accent3">
                    <a:lumMod val="75000"/>
                  </a:schemeClr>
                </a:solidFill>
                <a:latin typeface="Blackadder ITC" pitchFamily="82" charset="0"/>
              </a:rPr>
              <a:t>Documentos de la Independencia</a:t>
            </a:r>
            <a:endParaRPr lang="es-MX" sz="4800" b="1" dirty="0">
              <a:solidFill>
                <a:schemeClr val="accent3">
                  <a:lumMod val="75000"/>
                </a:schemeClr>
              </a:solidFill>
              <a:latin typeface="Blackadder ITC" pitchFamily="82" charset="0"/>
            </a:endParaRPr>
          </a:p>
        </p:txBody>
      </p:sp>
      <p:pic>
        <p:nvPicPr>
          <p:cNvPr id="3" name="Imagen 2"/>
          <p:cNvPicPr/>
          <p:nvPr/>
        </p:nvPicPr>
        <p:blipFill>
          <a:blip r:embed="rId2"/>
          <a:stretch>
            <a:fillRect/>
          </a:stretch>
        </p:blipFill>
        <p:spPr>
          <a:xfrm>
            <a:off x="0" y="0"/>
            <a:ext cx="6858000" cy="9144000"/>
          </a:xfrm>
          <a:prstGeom prst="rect">
            <a:avLst/>
          </a:prstGeom>
        </p:spPr>
      </p:pic>
    </p:spTree>
    <p:extLst>
      <p:ext uri="{BB962C8B-B14F-4D97-AF65-F5344CB8AC3E}">
        <p14:creationId xmlns:p14="http://schemas.microsoft.com/office/powerpoint/2010/main" val="995882679"/>
      </p:ext>
    </p:extLst>
  </p:cSld>
  <p:clrMapOvr>
    <a:masterClrMapping/>
  </p:clrMapOvr>
  <p:transition spd="slow" advClick="0" advTm="8000"/>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r>
              <a:rPr lang="es-MX" sz="3200" smtClean="0">
                <a:solidFill>
                  <a:schemeClr val="accent6">
                    <a:lumMod val="50000"/>
                  </a:schemeClr>
                </a:solidFill>
                <a:latin typeface="Edwardian Script ITC" pitchFamily="66" charset="0"/>
              </a:rPr>
              <a:t>Bando que dispone que quien en un término de ocho días no presente las armas de fuego, blancas y municiones de guerra que existan en su poder, sufrirá la pena de ser pasado por las armas. </a:t>
            </a:r>
            <a:br>
              <a:rPr lang="es-MX" sz="3200" smtClean="0">
                <a:solidFill>
                  <a:schemeClr val="accent6">
                    <a:lumMod val="50000"/>
                  </a:schemeClr>
                </a:solidFill>
                <a:latin typeface="Edwardian Script ITC" pitchFamily="66" charset="0"/>
              </a:rPr>
            </a:br>
            <a:r>
              <a:rPr lang="es-MX" sz="3200" smtClean="0">
                <a:solidFill>
                  <a:schemeClr val="accent6">
                    <a:lumMod val="50000"/>
                  </a:schemeClr>
                </a:solidFill>
                <a:latin typeface="Edwardian Script ITC" pitchFamily="66" charset="0"/>
              </a:rPr>
              <a:t>25 de mayo de 1813</a:t>
            </a:r>
            <a:endParaRPr lang="es-MX" sz="3200" dirty="0">
              <a:solidFill>
                <a:schemeClr val="accent6">
                  <a:lumMod val="50000"/>
                </a:schemeClr>
              </a:solidFill>
              <a:latin typeface="Edwardian Script ITC" pitchFamily="66" charset="0"/>
            </a:endParaRPr>
          </a:p>
        </p:txBody>
      </p:sp>
      <p:pic>
        <p:nvPicPr>
          <p:cNvPr id="3" name="Imagen 2"/>
          <p:cNvPicPr/>
          <p:nvPr/>
        </p:nvPicPr>
        <p:blipFill>
          <a:blip r:embed="rId2"/>
          <a:stretch>
            <a:fillRect/>
          </a:stretch>
        </p:blipFill>
        <p:spPr>
          <a:xfrm>
            <a:off x="0" y="0"/>
            <a:ext cx="6858000" cy="9144000"/>
          </a:xfrm>
          <a:prstGeom prst="rect">
            <a:avLst/>
          </a:prstGeom>
        </p:spPr>
      </p:pic>
    </p:spTree>
    <p:extLst>
      <p:ext uri="{BB962C8B-B14F-4D97-AF65-F5344CB8AC3E}">
        <p14:creationId xmlns:p14="http://schemas.microsoft.com/office/powerpoint/2010/main" val="3851115391"/>
      </p:ext>
    </p:extLst>
  </p:cSld>
  <p:clrMapOvr>
    <a:masterClrMapping/>
  </p:clrMapOvr>
  <p:transition spd="slow" advClick="0" advTm="8000"/>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r>
              <a:rPr lang="es-MX" sz="2800" smtClean="0">
                <a:solidFill>
                  <a:schemeClr val="accent6">
                    <a:lumMod val="50000"/>
                  </a:schemeClr>
                </a:solidFill>
                <a:latin typeface="Edwardian Script ITC" pitchFamily="66" charset="0"/>
              </a:rPr>
              <a:t>Providencias que ordenan quemar en la plaza pública, por mano de verdugo, los papeles en que va redactada una ridícula constitución firmada por once rebeldes que se nombran diputados, en Apatzingán el 22 de octubre de 1814.</a:t>
            </a:r>
            <a:endParaRPr lang="es-MX" sz="2800" dirty="0">
              <a:solidFill>
                <a:schemeClr val="accent6">
                  <a:lumMod val="50000"/>
                </a:schemeClr>
              </a:solidFill>
              <a:latin typeface="Edwardian Script ITC" pitchFamily="66" charset="0"/>
            </a:endParaRPr>
          </a:p>
        </p:txBody>
      </p:sp>
      <p:pic>
        <p:nvPicPr>
          <p:cNvPr id="3" name="Imagen 2"/>
          <p:cNvPicPr/>
          <p:nvPr/>
        </p:nvPicPr>
        <p:blipFill>
          <a:blip r:embed="rId2"/>
          <a:stretch>
            <a:fillRect/>
          </a:stretch>
        </p:blipFill>
        <p:spPr>
          <a:xfrm>
            <a:off x="0" y="0"/>
            <a:ext cx="6858000" cy="9144000"/>
          </a:xfrm>
          <a:prstGeom prst="rect">
            <a:avLst/>
          </a:prstGeom>
        </p:spPr>
      </p:pic>
    </p:spTree>
    <p:extLst>
      <p:ext uri="{BB962C8B-B14F-4D97-AF65-F5344CB8AC3E}">
        <p14:creationId xmlns:p14="http://schemas.microsoft.com/office/powerpoint/2010/main" val="300485460"/>
      </p:ext>
    </p:extLst>
  </p:cSld>
  <p:clrMapOvr>
    <a:masterClrMapping/>
  </p:clrMapOvr>
  <p:transition spd="slow" advClick="0" advTm="8000"/>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r>
              <a:rPr lang="es-MX" b="1" smtClean="0">
                <a:solidFill>
                  <a:schemeClr val="accent3">
                    <a:lumMod val="75000"/>
                  </a:schemeClr>
                </a:solidFill>
                <a:latin typeface="Edwardian Script ITC" pitchFamily="66" charset="0"/>
              </a:rPr>
              <a:t>Indulto concedido a José María Reyes el 30 de junio de 1816</a:t>
            </a:r>
            <a:endParaRPr lang="es-MX" b="1" dirty="0">
              <a:solidFill>
                <a:schemeClr val="accent3">
                  <a:lumMod val="75000"/>
                </a:schemeClr>
              </a:solidFill>
              <a:latin typeface="Edwardian Script ITC" pitchFamily="66" charset="0"/>
            </a:endParaRPr>
          </a:p>
        </p:txBody>
      </p:sp>
      <p:pic>
        <p:nvPicPr>
          <p:cNvPr id="3" name="Imagen 2"/>
          <p:cNvPicPr/>
          <p:nvPr/>
        </p:nvPicPr>
        <p:blipFill>
          <a:blip r:embed="rId2"/>
          <a:stretch>
            <a:fillRect/>
          </a:stretch>
        </p:blipFill>
        <p:spPr>
          <a:xfrm>
            <a:off x="0" y="0"/>
            <a:ext cx="6858000" cy="9144000"/>
          </a:xfrm>
          <a:prstGeom prst="rect">
            <a:avLst/>
          </a:prstGeom>
        </p:spPr>
      </p:pic>
    </p:spTree>
    <p:extLst>
      <p:ext uri="{BB962C8B-B14F-4D97-AF65-F5344CB8AC3E}">
        <p14:creationId xmlns:p14="http://schemas.microsoft.com/office/powerpoint/2010/main" val="586647255"/>
      </p:ext>
    </p:extLst>
  </p:cSld>
  <p:clrMapOvr>
    <a:masterClrMapping/>
  </p:clrMapOvr>
  <p:transition spd="slow" advClick="0" advTm="8000"/>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r>
              <a:rPr lang="es-MX" sz="4000" b="1" smtClean="0">
                <a:solidFill>
                  <a:schemeClr val="accent6">
                    <a:lumMod val="50000"/>
                  </a:schemeClr>
                </a:solidFill>
                <a:latin typeface="Edwardian Script ITC" pitchFamily="66" charset="0"/>
              </a:rPr>
              <a:t>Plan de Iguala y Tratados de Córdoba 1821</a:t>
            </a:r>
            <a:endParaRPr lang="es-MX" sz="4000" b="1" dirty="0">
              <a:solidFill>
                <a:schemeClr val="accent6">
                  <a:lumMod val="50000"/>
                </a:schemeClr>
              </a:solidFill>
              <a:latin typeface="Edwardian Script ITC" pitchFamily="66" charset="0"/>
            </a:endParaRPr>
          </a:p>
        </p:txBody>
      </p:sp>
      <p:pic>
        <p:nvPicPr>
          <p:cNvPr id="3" name="Imagen 2"/>
          <p:cNvPicPr/>
          <p:nvPr/>
        </p:nvPicPr>
        <p:blipFill>
          <a:blip r:embed="rId2"/>
          <a:stretch>
            <a:fillRect/>
          </a:stretch>
        </p:blipFill>
        <p:spPr>
          <a:xfrm>
            <a:off x="0" y="0"/>
            <a:ext cx="6858000" cy="9144000"/>
          </a:xfrm>
          <a:prstGeom prst="rect">
            <a:avLst/>
          </a:prstGeom>
        </p:spPr>
      </p:pic>
    </p:spTree>
    <p:extLst>
      <p:ext uri="{BB962C8B-B14F-4D97-AF65-F5344CB8AC3E}">
        <p14:creationId xmlns:p14="http://schemas.microsoft.com/office/powerpoint/2010/main" val="3414871394"/>
      </p:ext>
    </p:extLst>
  </p:cSld>
  <p:clrMapOvr>
    <a:masterClrMapping/>
  </p:clrMapOvr>
  <p:transition spd="slow" advClick="0" advTm="8000"/>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r>
              <a:rPr lang="es-MX" b="1" smtClean="0">
                <a:solidFill>
                  <a:schemeClr val="accent3">
                    <a:lumMod val="75000"/>
                  </a:schemeClr>
                </a:solidFill>
                <a:latin typeface="Edwardian Script ITC" pitchFamily="66" charset="0"/>
              </a:rPr>
              <a:t>Acta de Independencia </a:t>
            </a:r>
            <a:br>
              <a:rPr lang="es-MX" b="1" smtClean="0">
                <a:solidFill>
                  <a:schemeClr val="accent3">
                    <a:lumMod val="75000"/>
                  </a:schemeClr>
                </a:solidFill>
                <a:latin typeface="Edwardian Script ITC" pitchFamily="66" charset="0"/>
              </a:rPr>
            </a:br>
            <a:r>
              <a:rPr lang="es-MX" sz="2400" b="1" smtClean="0">
                <a:solidFill>
                  <a:schemeClr val="accent3">
                    <a:lumMod val="75000"/>
                  </a:schemeClr>
                </a:solidFill>
                <a:latin typeface="Edwardian Script ITC" pitchFamily="66" charset="0"/>
              </a:rPr>
              <a:t>Bando de 13 de octubre de1821</a:t>
            </a:r>
            <a:endParaRPr lang="es-MX" sz="2400" b="1" dirty="0">
              <a:solidFill>
                <a:schemeClr val="accent3">
                  <a:lumMod val="75000"/>
                </a:schemeClr>
              </a:solidFill>
              <a:latin typeface="Edwardian Script ITC" pitchFamily="66" charset="0"/>
            </a:endParaRPr>
          </a:p>
        </p:txBody>
      </p:sp>
      <p:pic>
        <p:nvPicPr>
          <p:cNvPr id="3" name="Imagen 2"/>
          <p:cNvPicPr/>
          <p:nvPr/>
        </p:nvPicPr>
        <p:blipFill>
          <a:blip r:embed="rId2"/>
          <a:stretch>
            <a:fillRect/>
          </a:stretch>
        </p:blipFill>
        <p:spPr>
          <a:xfrm>
            <a:off x="0" y="0"/>
            <a:ext cx="6858000" cy="9144000"/>
          </a:xfrm>
          <a:prstGeom prst="rect">
            <a:avLst/>
          </a:prstGeom>
        </p:spPr>
      </p:pic>
    </p:spTree>
    <p:extLst>
      <p:ext uri="{BB962C8B-B14F-4D97-AF65-F5344CB8AC3E}">
        <p14:creationId xmlns:p14="http://schemas.microsoft.com/office/powerpoint/2010/main" val="2322556324"/>
      </p:ext>
    </p:extLst>
  </p:cSld>
  <p:clrMapOvr>
    <a:masterClrMapping/>
  </p:clrMapOvr>
  <p:transition spd="slow" advClick="0" advTm="8000"/>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r>
              <a:rPr lang="es-MX" b="1" smtClean="0">
                <a:solidFill>
                  <a:schemeClr val="accent3">
                    <a:lumMod val="75000"/>
                  </a:schemeClr>
                </a:solidFill>
                <a:latin typeface="Edwardian Script ITC" pitchFamily="66" charset="0"/>
              </a:rPr>
              <a:t>Escudo nacional</a:t>
            </a:r>
            <a:br>
              <a:rPr lang="es-MX" b="1" smtClean="0">
                <a:solidFill>
                  <a:schemeClr val="accent3">
                    <a:lumMod val="75000"/>
                  </a:schemeClr>
                </a:solidFill>
                <a:latin typeface="Edwardian Script ITC" pitchFamily="66" charset="0"/>
              </a:rPr>
            </a:br>
            <a:r>
              <a:rPr lang="es-MX" b="1" smtClean="0">
                <a:solidFill>
                  <a:schemeClr val="accent3">
                    <a:lumMod val="75000"/>
                  </a:schemeClr>
                </a:solidFill>
                <a:latin typeface="Edwardian Script ITC" pitchFamily="66" charset="0"/>
              </a:rPr>
              <a:t>1821 - 1822</a:t>
            </a:r>
            <a:endParaRPr lang="es-MX" b="1" dirty="0">
              <a:solidFill>
                <a:schemeClr val="accent3">
                  <a:lumMod val="75000"/>
                </a:schemeClr>
              </a:solidFill>
              <a:latin typeface="Edwardian Script ITC" pitchFamily="66" charset="0"/>
            </a:endParaRPr>
          </a:p>
        </p:txBody>
      </p:sp>
      <p:pic>
        <p:nvPicPr>
          <p:cNvPr id="3" name="Imagen 2"/>
          <p:cNvPicPr/>
          <p:nvPr/>
        </p:nvPicPr>
        <p:blipFill>
          <a:blip r:embed="rId2"/>
          <a:stretch>
            <a:fillRect/>
          </a:stretch>
        </p:blipFill>
        <p:spPr>
          <a:xfrm>
            <a:off x="0" y="0"/>
            <a:ext cx="6858000" cy="9144000"/>
          </a:xfrm>
          <a:prstGeom prst="rect">
            <a:avLst/>
          </a:prstGeom>
        </p:spPr>
      </p:pic>
    </p:spTree>
    <p:extLst>
      <p:ext uri="{BB962C8B-B14F-4D97-AF65-F5344CB8AC3E}">
        <p14:creationId xmlns:p14="http://schemas.microsoft.com/office/powerpoint/2010/main" val="2331739689"/>
      </p:ext>
    </p:extLst>
  </p:cSld>
  <p:clrMapOvr>
    <a:masterClrMapping/>
  </p:clrMapOvr>
  <p:transition spd="slow" advClick="0" advTm="8000"/>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r>
              <a:rPr lang="es-MX" sz="2800" smtClean="0">
                <a:solidFill>
                  <a:schemeClr val="accent6">
                    <a:lumMod val="50000"/>
                  </a:schemeClr>
                </a:solidFill>
                <a:latin typeface="Edwardian Script ITC" pitchFamily="66" charset="0"/>
              </a:rPr>
              <a:t>Decreto que declara legítimamente constituido el congreso nacional, se adopta para el gobierno la monarquía moderada constitucional y la religión católica como única del estado.</a:t>
            </a:r>
            <a:br>
              <a:rPr lang="es-MX" sz="2800" smtClean="0">
                <a:solidFill>
                  <a:schemeClr val="accent6">
                    <a:lumMod val="50000"/>
                  </a:schemeClr>
                </a:solidFill>
                <a:latin typeface="Edwardian Script ITC" pitchFamily="66" charset="0"/>
              </a:rPr>
            </a:br>
            <a:r>
              <a:rPr lang="es-MX" sz="2800" smtClean="0">
                <a:solidFill>
                  <a:schemeClr val="accent6">
                    <a:lumMod val="50000"/>
                  </a:schemeClr>
                </a:solidFill>
                <a:latin typeface="Edwardian Script ITC" pitchFamily="66" charset="0"/>
              </a:rPr>
              <a:t>1 de marzo de 1822</a:t>
            </a:r>
            <a:endParaRPr lang="es-MX" sz="2800" dirty="0">
              <a:solidFill>
                <a:schemeClr val="accent6">
                  <a:lumMod val="50000"/>
                </a:schemeClr>
              </a:solidFill>
              <a:latin typeface="Edwardian Script ITC" pitchFamily="66" charset="0"/>
            </a:endParaRPr>
          </a:p>
        </p:txBody>
      </p:sp>
      <p:pic>
        <p:nvPicPr>
          <p:cNvPr id="3" name="Imagen 2"/>
          <p:cNvPicPr/>
          <p:nvPr/>
        </p:nvPicPr>
        <p:blipFill>
          <a:blip r:embed="rId2"/>
          <a:stretch>
            <a:fillRect/>
          </a:stretch>
        </p:blipFill>
        <p:spPr>
          <a:xfrm>
            <a:off x="0" y="0"/>
            <a:ext cx="6858000" cy="9144000"/>
          </a:xfrm>
          <a:prstGeom prst="rect">
            <a:avLst/>
          </a:prstGeom>
        </p:spPr>
      </p:pic>
    </p:spTree>
    <p:extLst>
      <p:ext uri="{BB962C8B-B14F-4D97-AF65-F5344CB8AC3E}">
        <p14:creationId xmlns:p14="http://schemas.microsoft.com/office/powerpoint/2010/main" val="2771490792"/>
      </p:ext>
    </p:extLst>
  </p:cSld>
  <p:clrMapOvr>
    <a:masterClrMapping/>
  </p:clrMapOvr>
  <p:transition spd="slow" advClick="0" advTm="8000"/>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r>
              <a:rPr lang="es-MX" sz="3200" smtClean="0">
                <a:solidFill>
                  <a:schemeClr val="accent6">
                    <a:lumMod val="50000"/>
                  </a:schemeClr>
                </a:solidFill>
                <a:latin typeface="Edwardian Script ITC" pitchFamily="66" charset="0"/>
              </a:rPr>
              <a:t>Bando de fecha 15 de septiembre de 1829, en el que el Presidente Vicente Guerrero decreta abolida la esclavitud en la República.</a:t>
            </a:r>
            <a:endParaRPr lang="es-MX" sz="3200" dirty="0">
              <a:solidFill>
                <a:schemeClr val="accent6">
                  <a:lumMod val="50000"/>
                </a:schemeClr>
              </a:solidFill>
              <a:latin typeface="Edwardian Script ITC" pitchFamily="66" charset="0"/>
            </a:endParaRPr>
          </a:p>
        </p:txBody>
      </p:sp>
      <p:pic>
        <p:nvPicPr>
          <p:cNvPr id="3" name="Imagen 2"/>
          <p:cNvPicPr/>
          <p:nvPr/>
        </p:nvPicPr>
        <p:blipFill>
          <a:blip r:embed="rId2"/>
          <a:stretch>
            <a:fillRect/>
          </a:stretch>
        </p:blipFill>
        <p:spPr>
          <a:xfrm>
            <a:off x="0" y="0"/>
            <a:ext cx="6858000" cy="9144000"/>
          </a:xfrm>
          <a:prstGeom prst="rect">
            <a:avLst/>
          </a:prstGeom>
        </p:spPr>
      </p:pic>
    </p:spTree>
    <p:extLst>
      <p:ext uri="{BB962C8B-B14F-4D97-AF65-F5344CB8AC3E}">
        <p14:creationId xmlns:p14="http://schemas.microsoft.com/office/powerpoint/2010/main" val="1906944027"/>
      </p:ext>
    </p:extLst>
  </p:cSld>
  <p:clrMapOvr>
    <a:masterClrMapping/>
  </p:clrMapOvr>
  <p:transition spd="slow" advClick="0" advTm="8000"/>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160</Words>
  <Application>Microsoft Office PowerPoint</Application>
  <PresentationFormat>Presentación en pantalla (4:3)</PresentationFormat>
  <Paragraphs>9</Paragraphs>
  <Slides>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Arial</vt:lpstr>
      <vt:lpstr>Blackadder ITC</vt:lpstr>
      <vt:lpstr>Calibri</vt:lpstr>
      <vt:lpstr>Calibri Light</vt:lpstr>
      <vt:lpstr>Edwardian Script ITC</vt:lpstr>
      <vt:lpstr>Tema de Office</vt:lpstr>
      <vt:lpstr>Documentos de la Independencia</vt:lpstr>
      <vt:lpstr>Bando que dispone que quien en un término de ocho días no presente las armas de fuego, blancas y municiones de guerra que existan en su poder, sufrirá la pena de ser pasado por las armas.  25 de mayo de 1813</vt:lpstr>
      <vt:lpstr>Providencias que ordenan quemar en la plaza pública, por mano de verdugo, los papeles en que va redactada una ridícula constitución firmada por once rebeldes que se nombran diputados, en Apatzingán el 22 de octubre de 1814.</vt:lpstr>
      <vt:lpstr>Indulto concedido a José María Reyes el 30 de junio de 1816</vt:lpstr>
      <vt:lpstr>Plan de Iguala y Tratados de Córdoba 1821</vt:lpstr>
      <vt:lpstr>Acta de Independencia  Bando de 13 de octubre de1821</vt:lpstr>
      <vt:lpstr>Escudo nacional 1821 - 1822</vt:lpstr>
      <vt:lpstr>Decreto que declara legítimamente constituido el congreso nacional, se adopta para el gobierno la monarquía moderada constitucional y la religión católica como única del estado. 1 de marzo de 1822</vt:lpstr>
      <vt:lpstr>Bando de fecha 15 de septiembre de 1829, en el que el Presidente Vicente Guerrero decreta abolida la esclavitud en la República.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Documentos de la Independencia</dc:title>
  <dc:creator>Personal</dc:creator>
  <cp:lastModifiedBy>Personal</cp:lastModifiedBy>
  <cp:revision>1</cp:revision>
  <dcterms:created xsi:type="dcterms:W3CDTF">2020-09-03T16:05:32Z</dcterms:created>
  <dcterms:modified xsi:type="dcterms:W3CDTF">2020-09-03T16:05:32Z</dcterms:modified>
</cp:coreProperties>
</file>